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  <p:sldMasterId id="2147483752" r:id="rId5"/>
    <p:sldMasterId id="2147483759" r:id="rId6"/>
    <p:sldMasterId id="2147483771" r:id="rId7"/>
  </p:sldMasterIdLst>
  <p:notesMasterIdLst>
    <p:notesMasterId r:id="rId17"/>
  </p:notesMasterIdLst>
  <p:handoutMasterIdLst>
    <p:handoutMasterId r:id="rId18"/>
  </p:handoutMasterIdLst>
  <p:sldIdLst>
    <p:sldId id="369" r:id="rId8"/>
    <p:sldId id="378" r:id="rId9"/>
    <p:sldId id="372" r:id="rId10"/>
    <p:sldId id="368" r:id="rId11"/>
    <p:sldId id="377" r:id="rId12"/>
    <p:sldId id="363" r:id="rId13"/>
    <p:sldId id="373" r:id="rId14"/>
    <p:sldId id="375" r:id="rId15"/>
    <p:sldId id="37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C1F"/>
    <a:srgbClr val="FFFFFF"/>
    <a:srgbClr val="CE5F20"/>
    <a:srgbClr val="007836"/>
    <a:srgbClr val="DF9423"/>
    <a:srgbClr val="707276"/>
    <a:srgbClr val="CC7022"/>
    <a:srgbClr val="D27122"/>
    <a:srgbClr val="BA5E23"/>
    <a:srgbClr val="D47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2217" autoAdjust="0"/>
  </p:normalViewPr>
  <p:slideViewPr>
    <p:cSldViewPr snapToGrid="0">
      <p:cViewPr varScale="1">
        <p:scale>
          <a:sx n="93" d="100"/>
          <a:sy n="93" d="100"/>
        </p:scale>
        <p:origin x="1664" y="200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2/27/18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55060" indent="-290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61631" indent="-232326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26283" indent="-232326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90936" indent="-232326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55588" indent="-232326" defTabSz="46465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20240" indent="-232326" defTabSz="46465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84893" indent="-232326" defTabSz="46465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949545" indent="-232326" defTabSz="46465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F2D849-022F-42AA-BFBF-C552409B5D1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09052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Control of Complex</a:t>
            </a:r>
            <a:r>
              <a:rPr lang="en-US" baseline="0" dirty="0" smtClean="0"/>
              <a:t> Systems Initiative employs a unique integrated systems approach with three focus areas: Theory, Tools, and Test Bed.</a:t>
            </a:r>
          </a:p>
          <a:p>
            <a:r>
              <a:rPr lang="en-US" baseline="0" dirty="0" smtClean="0"/>
              <a:t>The focus area on theory provides a theoretical underpinning of system-wide control of large infrastructures.  It takes a divide and conquer approach to large scale systems.  The focus is on algorithms that are scalable, deployable, robust, resilient, and adoptable.</a:t>
            </a:r>
          </a:p>
          <a:p>
            <a:endParaRPr lang="en-US" dirty="0" smtClean="0"/>
          </a:p>
          <a:p>
            <a:pPr marL="171039" indent="-171039">
              <a:buFont typeface="Arial"/>
              <a:buChar char="•"/>
            </a:pPr>
            <a:r>
              <a:rPr lang="en-US" dirty="0" smtClean="0"/>
              <a:t>State-of-the-art </a:t>
            </a:r>
            <a:r>
              <a:rPr lang="en-US" dirty="0"/>
              <a:t>control theory is able to handle medium-to-large </a:t>
            </a:r>
            <a:r>
              <a:rPr lang="en-US" dirty="0" smtClean="0"/>
              <a:t>systems such</a:t>
            </a:r>
            <a:r>
              <a:rPr lang="en-US" baseline="0" dirty="0" smtClean="0"/>
              <a:t> as a power plant</a:t>
            </a:r>
            <a:r>
              <a:rPr lang="en-US" dirty="0" smtClean="0"/>
              <a:t>, </a:t>
            </a:r>
            <a:r>
              <a:rPr lang="en-US" dirty="0"/>
              <a:t>but not ultra-large scale </a:t>
            </a:r>
            <a:r>
              <a:rPr lang="en-US" dirty="0" smtClean="0"/>
              <a:t>systems such as the entire power grid. </a:t>
            </a:r>
            <a:r>
              <a:rPr lang="en-US" dirty="0"/>
              <a:t>Therefore, we need </a:t>
            </a:r>
            <a:r>
              <a:rPr lang="en-US" i="1" dirty="0"/>
              <a:t>scalable</a:t>
            </a:r>
            <a:r>
              <a:rPr lang="en-US" dirty="0"/>
              <a:t> control </a:t>
            </a:r>
            <a:r>
              <a:rPr lang="en-US" dirty="0" smtClean="0"/>
              <a:t>solutions in order to handle our large infrastructures.</a:t>
            </a:r>
            <a:endParaRPr lang="en-US" dirty="0"/>
          </a:p>
          <a:p>
            <a:pPr marL="171039" indent="-171039">
              <a:buFont typeface="Arial"/>
              <a:buChar char="•"/>
            </a:pPr>
            <a:r>
              <a:rPr lang="en-US" dirty="0"/>
              <a:t>New controls for a large infrastructure have to be implemented in an incremental and modular fashion. Therefore, we need </a:t>
            </a:r>
            <a:r>
              <a:rPr lang="en-US" i="1" dirty="0"/>
              <a:t>deployable</a:t>
            </a:r>
            <a:r>
              <a:rPr lang="en-US" dirty="0"/>
              <a:t> control solutions.</a:t>
            </a:r>
          </a:p>
          <a:p>
            <a:pPr marL="171039" indent="-171039">
              <a:buFont typeface="Arial"/>
              <a:buChar char="•"/>
            </a:pPr>
            <a:r>
              <a:rPr lang="en-US" dirty="0"/>
              <a:t>Models of large infrastructure systems will inherently be </a:t>
            </a:r>
            <a:r>
              <a:rPr lang="en-US" dirty="0" smtClean="0"/>
              <a:t>inaccurate due to the complexity, </a:t>
            </a:r>
            <a:r>
              <a:rPr lang="en-US" dirty="0"/>
              <a:t>and the infrastructure itself will be in continuous change. Therefore, we need </a:t>
            </a:r>
            <a:r>
              <a:rPr lang="en-US" i="1" dirty="0"/>
              <a:t>robust</a:t>
            </a:r>
            <a:r>
              <a:rPr lang="en-US" dirty="0"/>
              <a:t> control solutions.</a:t>
            </a:r>
          </a:p>
          <a:p>
            <a:pPr marL="171039" indent="-171039">
              <a:buFont typeface="Arial"/>
              <a:buChar char="•"/>
            </a:pPr>
            <a:r>
              <a:rPr lang="en-US" dirty="0"/>
              <a:t>Large infrastructure systems are subject to malfunctions and possibly attacks. Therefore, we need </a:t>
            </a:r>
            <a:r>
              <a:rPr lang="en-US" i="1" dirty="0"/>
              <a:t>resilient</a:t>
            </a:r>
            <a:r>
              <a:rPr lang="en-US" dirty="0"/>
              <a:t> control solutions.</a:t>
            </a:r>
          </a:p>
          <a:p>
            <a:pPr marL="171039" indent="-171039">
              <a:buFont typeface="Arial"/>
              <a:buChar char="•"/>
            </a:pPr>
            <a:r>
              <a:rPr lang="en-US" dirty="0"/>
              <a:t>New control systems need to be aligned with stakeholder boundaries and business models for those who implement them, and they need to be </a:t>
            </a:r>
            <a:r>
              <a:rPr lang="en-US" dirty="0" smtClean="0"/>
              <a:t>valuable </a:t>
            </a:r>
            <a:r>
              <a:rPr lang="en-US" dirty="0"/>
              <a:t>for end users. Therefore, we need </a:t>
            </a:r>
            <a:r>
              <a:rPr lang="en-US" i="1" dirty="0"/>
              <a:t>adoptable</a:t>
            </a:r>
            <a:r>
              <a:rPr lang="en-US" dirty="0"/>
              <a:t> control solutions</a:t>
            </a:r>
            <a:r>
              <a:rPr lang="en-US" dirty="0" smtClean="0"/>
              <a:t>.</a:t>
            </a:r>
          </a:p>
          <a:p>
            <a:pPr marL="171039" indent="-171039">
              <a:buFont typeface="Arial"/>
              <a:buChar char="•"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We believe that a new approach to controls is an essential component in solving the problems associated with our country’s outdated and aging energy infrastructure. CCSI is unique in that it brings a systems approach to addressing the issues of scalability; deployability; robustness; resilience; adoptability. </a:t>
            </a:r>
          </a:p>
          <a:p>
            <a:endParaRPr lang="en-US" dirty="0"/>
          </a:p>
          <a:p>
            <a:r>
              <a:rPr lang="en-US" dirty="0"/>
              <a:t>Our systems approach will accomplish these objectives by a research plan divided in three focus areas: theory, tools and test beds. </a:t>
            </a:r>
          </a:p>
          <a:p>
            <a:r>
              <a:rPr lang="en-US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New</a:t>
            </a:r>
            <a:r>
              <a:rPr lang="en-US" b="0" baseline="0" dirty="0" smtClean="0">
                <a:solidFill>
                  <a:schemeClr val="tx1"/>
                </a:solidFill>
              </a:rPr>
              <a:t> control </a:t>
            </a:r>
            <a:r>
              <a:rPr lang="en-US" b="1" baseline="0" dirty="0" smtClean="0">
                <a:solidFill>
                  <a:schemeClr val="tx1"/>
                </a:solidFill>
              </a:rPr>
              <a:t>theory</a:t>
            </a:r>
            <a:r>
              <a:rPr lang="en-US" b="0" baseline="0" dirty="0" smtClean="0">
                <a:solidFill>
                  <a:schemeClr val="tx1"/>
                </a:solidFill>
              </a:rPr>
              <a:t> to handle the increasing complexity and variability,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tx1"/>
                </a:solidFill>
              </a:rPr>
              <a:t>Software </a:t>
            </a:r>
            <a:r>
              <a:rPr lang="en-US" b="1" baseline="0" dirty="0" smtClean="0">
                <a:solidFill>
                  <a:schemeClr val="tx1"/>
                </a:solidFill>
              </a:rPr>
              <a:t>tools</a:t>
            </a:r>
            <a:r>
              <a:rPr lang="en-US" b="0" baseline="0" dirty="0" smtClean="0">
                <a:solidFill>
                  <a:schemeClr val="tx1"/>
                </a:solidFill>
              </a:rPr>
              <a:t> to validate and deploy the new control approaches,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>
                <a:solidFill>
                  <a:schemeClr val="tx1"/>
                </a:solidFill>
              </a:rPr>
              <a:t>We are constructing a </a:t>
            </a:r>
            <a:r>
              <a:rPr lang="en-US" b="1" baseline="0" dirty="0" smtClean="0">
                <a:solidFill>
                  <a:schemeClr val="tx1"/>
                </a:solidFill>
              </a:rPr>
              <a:t>test bed </a:t>
            </a:r>
            <a:r>
              <a:rPr lang="en-US" b="0" baseline="0" dirty="0" smtClean="0">
                <a:solidFill>
                  <a:schemeClr val="tx1"/>
                </a:solidFill>
              </a:rPr>
              <a:t>to validate both control methodologies and SW tools.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[Non-technical audience. Explain architecture,</a:t>
            </a:r>
            <a:r>
              <a:rPr lang="en-US" baseline="0" dirty="0" smtClean="0"/>
              <a:t> algorithms and systems perspective.</a:t>
            </a:r>
          </a:p>
          <a:p>
            <a:r>
              <a:rPr lang="en-US" baseline="0" dirty="0" smtClean="0"/>
              <a:t>Architecture</a:t>
            </a:r>
          </a:p>
          <a:p>
            <a:r>
              <a:rPr lang="en-US" baseline="0" dirty="0" smtClean="0"/>
              <a:t>Algorithms</a:t>
            </a:r>
          </a:p>
          <a:p>
            <a:r>
              <a:rPr lang="en-US" baseline="0" dirty="0" smtClean="0"/>
              <a:t>Systems perspective]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5324A-0D9B-9A43-AE72-6DBF2443962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8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5324A-0D9B-9A43-AE72-6DBF2443962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88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case of buildings the system diversity is a differentiating challenge: each building energy system is uniquely designed.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Existing buildings are operated based on handcrafted rules designed to optimize efficiency.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enable a transactive energy future, we aim to provide buildings with learning and context aware decision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5324A-0D9B-9A43-AE72-6DBF2443962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45DD0-BF4E-4DD0-B127-4B923EDBBEB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31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0A15FB-5ACC-4C19-BAD8-AD2ACC97AAA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905232"/>
            <a:ext cx="9144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0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27234"/>
            <a:ext cx="8595360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177898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CCSI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5ED080E-948E-4CC3-8EEC-2F6A8C6B3380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CSI_logo.jpe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202" y="0"/>
            <a:ext cx="3611692" cy="235545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-3598" y="215409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8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Mid-Year Review</a:t>
            </a:r>
          </a:p>
          <a:p>
            <a:pPr algn="ctr"/>
            <a:r>
              <a:rPr lang="en-US" sz="1600" b="1" dirty="0" smtClean="0">
                <a:solidFill>
                  <a:srgbClr val="0078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February</a:t>
            </a:r>
            <a:r>
              <a:rPr lang="en-US" sz="1600" b="1" baseline="0" dirty="0" smtClean="0">
                <a:solidFill>
                  <a:srgbClr val="0078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6, 2017</a:t>
            </a:r>
            <a:endParaRPr lang="en-US" sz="1600" b="1" dirty="0">
              <a:solidFill>
                <a:srgbClr val="0078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192371" y="6447620"/>
            <a:ext cx="2840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Protected Information | Proprietary Information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30C540-CEDF-4012-A406-6BBF10E321E9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F6D5897-E542-4A95-AA60-D3BEC08E5708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prstGeom prst="rect">
            <a:avLst/>
          </a:prstGeo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B7F24C22-8C5E-4BC1-A45A-706504666747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CD4F984C-1E23-46E1-B7EE-5FEDECBD960C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C8B4E9F0-ACE8-46B4-B88B-CAFDCC32F2C2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FEB32A4F-B3C4-492A-9693-57E8F96BB2FF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369F11A2-E008-4A00-A763-4D389EE4119F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4C148EE8-3EE5-4C42-9149-654C1FBA00E2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prstGeom prst="rect">
            <a:avLst/>
          </a:prstGeo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79F215E-1449-4286-9536-0670A2655AAC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4226577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258568" y="6356350"/>
            <a:ext cx="4142232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A4FCDE7-1F33-4E00-9F34-BC43B1CDAB17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271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3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DB162F8-E735-4614-B0C9-FAFA85CEF926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1452705"/>
          </a:xfrm>
        </p:spPr>
        <p:txBody>
          <a:bodyPr lIns="0" tIns="0" rIns="0" bIns="0">
            <a:spAutoFit/>
          </a:bodyPr>
          <a:lstStyle>
            <a:lvl1pPr marL="342900" indent="-342900">
              <a:buClr>
                <a:schemeClr val="tx1">
                  <a:lumMod val="50000"/>
                </a:schemeClr>
              </a:buClr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Clr>
                <a:schemeClr val="tx1">
                  <a:lumMod val="50000"/>
                </a:schemeClr>
              </a:buClr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Clr>
                <a:schemeClr val="tx1">
                  <a:lumMod val="50000"/>
                </a:schemeClr>
              </a:buClr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Clr>
                <a:schemeClr val="tx1">
                  <a:lumMod val="50000"/>
                </a:schemeClr>
              </a:buClr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Clr>
                <a:schemeClr val="tx1">
                  <a:lumMod val="50000"/>
                </a:schemeClr>
              </a:buClr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192371" y="6447620"/>
            <a:ext cx="2840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Protected Information | Proprietary Information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CCSI_logo.jpeg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5" y="6103089"/>
            <a:ext cx="1234340" cy="8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00" y="6356350"/>
            <a:ext cx="41148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75EE669-9292-4F34-B721-7CC505100114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59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AA3C89C-CC11-45D1-A33E-1D280179A43A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930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3F05DA6F-08B0-43F0-9CA0-6E7A84FB8AB5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2258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2145415-5B1F-46DC-9E4C-EE00FE299D91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08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57B63A5-95EB-4970-9C89-FCBB1714BBE4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597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4BAA93D0-54F4-4325-B739-571533C05D4B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09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D39831C7-0697-4FAF-B02C-38A2DE00F384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297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BA4996D-4CD4-4F2C-838D-7D6EE99772FE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1262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C38B997-B96D-4F75-A91B-153F5FDFE383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34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E3F3B928-4F99-493C-8975-E2C60A565234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r>
              <a:rPr lang="en-US" smtClean="0"/>
              <a:t>Working Draft - April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5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4DBFAB72-8A97-467C-87F8-85815139AD25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192371" y="6447620"/>
            <a:ext cx="2840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Protected Information | Proprietary Information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CCSI_logo.jpeg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5" y="6103089"/>
            <a:ext cx="1234340" cy="8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956300"/>
            <a:ext cx="3886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217" y="1233488"/>
            <a:ext cx="8820390" cy="444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1481138" y="455613"/>
            <a:ext cx="914400" cy="914400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>
              <a:spcBef>
                <a:spcPct val="20000"/>
              </a:spcBef>
              <a:buFont typeface="Arial"/>
              <a:buNone/>
              <a:defRPr/>
            </a:pPr>
            <a:endParaRPr lang="en-US" sz="2323" b="1" dirty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idx="10"/>
          </p:nvPr>
        </p:nvSpPr>
        <p:spPr>
          <a:xfrm>
            <a:off x="4724400" y="5943600"/>
            <a:ext cx="4191000" cy="609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spcBef>
                <a:spcPts val="0"/>
              </a:spcBef>
              <a:buNone/>
              <a:defRPr sz="1800" b="1" i="0">
                <a:solidFill>
                  <a:srgbClr val="282B2E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2400" y="152400"/>
            <a:ext cx="8839200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3600" b="1">
                <a:solidFill>
                  <a:srgbClr val="282B2E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52400" y="762000"/>
            <a:ext cx="8839200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1600">
                <a:solidFill>
                  <a:srgbClr val="282B2E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914400"/>
            <a:ext cx="8229600" cy="51816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265806" y="893135"/>
            <a:ext cx="8476632" cy="540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92100" indent="-29210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65806" y="0"/>
            <a:ext cx="8476632" cy="67811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65806" y="0"/>
            <a:ext cx="8476632" cy="67811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C3AD8157-86D8-49AC-8E94-EBCB748A916D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192371" y="6447620"/>
            <a:ext cx="2840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Protected Information | Proprietary Information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CSI_logo.jpeg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5" y="6103089"/>
            <a:ext cx="1234340" cy="8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AB0E2B9C-68AC-4C64-9B81-254E08A736CA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192371" y="6447620"/>
            <a:ext cx="2840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Protected Information | Proprietary Information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CCSI_logo.jpe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5" y="6103089"/>
            <a:ext cx="1234340" cy="8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FA96FED5-509C-4A25-A9A9-1397E92D05D9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192371" y="6447620"/>
            <a:ext cx="2840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Protected Information | Proprietary Information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CCSI_logo.jpe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5" y="6103089"/>
            <a:ext cx="1234340" cy="8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CFBB6CB4-3676-4A08-ACCB-A205855644B4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CCSI_logo.jpe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5" y="6103089"/>
            <a:ext cx="1234340" cy="8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4E11DD6-FF10-4923-AB65-36930BE94C60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CCSI_logo.jpeg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5" y="6103089"/>
            <a:ext cx="1234340" cy="8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BC60629-95D1-410F-83A3-D9918F0C939A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4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emf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2.emf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14" Type="http://schemas.openxmlformats.org/officeDocument/2006/relationships/image" Target="../media/image9.jpg"/><Relationship Id="rId15" Type="http://schemas.openxmlformats.org/officeDocument/2006/relationships/image" Target="../media/image10.emf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theme" Target="../theme/theme4.xml"/><Relationship Id="rId9" Type="http://schemas.openxmlformats.org/officeDocument/2006/relationships/image" Target="../media/image16.jpe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407E5B09-FB4D-42D9-861C-F12840D15077}" type="datetime4">
              <a:rPr lang="en-US" smtClean="0"/>
              <a:t>February 27, 2018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24344" y="219456"/>
            <a:ext cx="1600200" cy="812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3192371" y="6447620"/>
            <a:ext cx="2840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Protected Information | Proprietary Information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15"/>
        </a:buBlip>
        <a:defRPr sz="20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16"/>
        </a:buBlip>
        <a:defRPr sz="1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17"/>
        </a:buBlip>
        <a:defRPr sz="16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18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15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F187F29F-4E72-4573-8264-589CDDEF3C69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24344" y="219456"/>
            <a:ext cx="1600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CC702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2000" kern="1200">
          <a:solidFill>
            <a:srgbClr val="24242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800" kern="1200">
          <a:solidFill>
            <a:srgbClr val="24242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1"/>
        </a:buBlip>
        <a:defRPr sz="1600" kern="1200">
          <a:solidFill>
            <a:srgbClr val="24242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03120" y="6356350"/>
            <a:ext cx="42976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Special Session on Machine Learning in Energy Application, ICMLA 2017</a:t>
            </a:r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C3BDAEA1-05B9-4B13-90E2-87C47ABA6AE0}" type="datetime4">
              <a:rPr lang="en-US" smtClean="0"/>
              <a:t>February 27, 2018</a:t>
            </a:fld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8623" y="219456"/>
            <a:ext cx="1600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10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9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2000" kern="1200">
          <a:solidFill>
            <a:srgbClr val="24242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800" kern="1200">
          <a:solidFill>
            <a:srgbClr val="24242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600" kern="1200">
          <a:solidFill>
            <a:srgbClr val="24242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/>
          </p:cNvGrpSpPr>
          <p:nvPr/>
        </p:nvGrpSpPr>
        <p:grpSpPr bwMode="auto">
          <a:xfrm flipH="1" flipV="1">
            <a:off x="0" y="656987"/>
            <a:ext cx="9144000" cy="55563"/>
            <a:chOff x="0" y="832104"/>
            <a:chExt cx="9144000" cy="54864"/>
          </a:xfrm>
          <a:solidFill>
            <a:schemeClr val="accent5"/>
          </a:solidFill>
        </p:grpSpPr>
        <p:sp>
          <p:nvSpPr>
            <p:cNvPr id="14" name="Rectangle 13"/>
            <p:cNvSpPr/>
            <p:nvPr/>
          </p:nvSpPr>
          <p:spPr>
            <a:xfrm>
              <a:off x="4572000" y="832104"/>
              <a:ext cx="4572000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09937" y="832104"/>
              <a:ext cx="1262063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832104"/>
              <a:ext cx="3309937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051" name="Text Placeholder 9"/>
          <p:cNvSpPr txBox="1">
            <a:spLocks/>
          </p:cNvSpPr>
          <p:nvPr/>
        </p:nvSpPr>
        <p:spPr bwMode="auto">
          <a:xfrm>
            <a:off x="42863" y="6532563"/>
            <a:ext cx="4524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/>
            </a:pPr>
            <a:fld id="{F54A971A-DC35-407B-95DA-709823B65DF1}" type="slidenum">
              <a:rPr lang="en-US" sz="1000" smtClean="0">
                <a:solidFill>
                  <a:srgbClr val="282B2E"/>
                </a:solidFill>
                <a:latin typeface="Calibri" pitchFamily="34" charset="0"/>
                <a:ea typeface="Arial" charset="0"/>
                <a:cs typeface="Calibri" pitchFamily="34" charset="0"/>
              </a:rPr>
              <a:pPr algn="ctr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/>
              </a:pPr>
              <a:t>‹#›</a:t>
            </a:fld>
            <a:endParaRPr lang="en-US" sz="1000" smtClean="0">
              <a:solidFill>
                <a:srgbClr val="282B2E"/>
              </a:solidFill>
              <a:latin typeface="Calibri" pitchFamily="34" charset="0"/>
              <a:ea typeface="Arial" charset="0"/>
              <a:cs typeface="Calibri" pitchFamily="34" charset="0"/>
            </a:endParaRPr>
          </a:p>
        </p:txBody>
      </p:sp>
      <p:sp>
        <p:nvSpPr>
          <p:cNvPr id="205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2053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6308725"/>
            <a:ext cx="27368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95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</p:sldLayoutIdLst>
  <p:txStyles>
    <p:titleStyle>
      <a:lvl1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 kern="1200">
          <a:solidFill>
            <a:srgbClr val="282B2E"/>
          </a:solidFill>
          <a:latin typeface="Calibri"/>
          <a:ea typeface="+mj-ea"/>
          <a:cs typeface="Calibri"/>
        </a:defRPr>
      </a:lvl1pPr>
      <a:lvl2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282B2E"/>
          </a:solidFill>
          <a:latin typeface="Calibri" pitchFamily="34" charset="0"/>
          <a:cs typeface="Calibri" pitchFamily="34" charset="0"/>
        </a:defRPr>
      </a:lvl2pPr>
      <a:lvl3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282B2E"/>
          </a:solidFill>
          <a:latin typeface="Calibri" pitchFamily="34" charset="0"/>
          <a:cs typeface="Calibri" pitchFamily="34" charset="0"/>
        </a:defRPr>
      </a:lvl3pPr>
      <a:lvl4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282B2E"/>
          </a:solidFill>
          <a:latin typeface="Calibri" pitchFamily="34" charset="0"/>
          <a:cs typeface="Calibri" pitchFamily="34" charset="0"/>
        </a:defRPr>
      </a:lvl4pPr>
      <a:lvl5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rgbClr val="282B2E"/>
          </a:solidFill>
          <a:latin typeface="Calibri" pitchFamily="34" charset="0"/>
          <a:cs typeface="Calibri" pitchFamily="34" charset="0"/>
        </a:defRPr>
      </a:lvl5pPr>
      <a:lvl6pPr marL="4572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6pPr>
      <a:lvl7pPr marL="9144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7pPr>
      <a:lvl8pPr marL="13716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8pPr>
      <a:lvl9pPr marL="18288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282B2E"/>
          </a:solidFill>
          <a:latin typeface="Calibri"/>
          <a:ea typeface="+mn-ea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82B2E"/>
          </a:solidFill>
          <a:latin typeface="Calibri"/>
          <a:ea typeface="+mn-ea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282B2E"/>
          </a:solidFill>
          <a:latin typeface="Calibri"/>
          <a:ea typeface="+mn-ea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rgbClr val="282B2E"/>
          </a:solidFill>
          <a:latin typeface="Calibri"/>
          <a:ea typeface="+mn-ea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282B2E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hyperlink" Target="http://www.pnnl.gov/" TargetMode="External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29.jpg"/><Relationship Id="rId14" Type="http://schemas.openxmlformats.org/officeDocument/2006/relationships/hyperlink" Target="http://r20.rs6.net/tn.jsp?f=001nTpAJSDmTZMCqdMFkqAsndcke4CvF3Ow7HadWsFMguNMeyaGSA3omOIDRGDkeAwWKQajwm2Pyafw3sBFiNeXP4KEX1Hvpac-tQEiZia2I-cIImRnl7d_mn0V66Goz4HiYMv8oixyI7W75zPh5Ge05VUZvyLeVubHVxaem3yeApqPIiA8ngBggQ==&amp;c=Y9AEx5aDDNQmUG1RQrnvWO_W8JPNBMt2HhE3M6gqusYWOIWL62EMiA==&amp;ch=131HlCyzZRWBS9vQyAwbf_NMfUjs5FVjlBsNlE0t9WzUwpCYaAX8Xw==" TargetMode="External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7" Type="http://schemas.openxmlformats.org/officeDocument/2006/relationships/image" Target="../media/image27.png"/><Relationship Id="rId8" Type="http://schemas.openxmlformats.org/officeDocument/2006/relationships/image" Target="../media/image28.jp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jpg"/><Relationship Id="rId13" Type="http://schemas.openxmlformats.org/officeDocument/2006/relationships/image" Target="../media/image37.gif"/><Relationship Id="rId14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google.com/url?url=http://www.rickydinsuresme.com/insurance_types_3.html&amp;rct=j&amp;frm=1&amp;q=&amp;esrc=s&amp;sa=U&amp;ei=pLImVfj0BcfIsAS534DYBw&amp;ved=0CDAQ9QEwDQ&amp;usg=AFQjCNHHi7CVyWNMzOP61gGXHi5lA9Pbug" TargetMode="External"/><Relationship Id="rId4" Type="http://schemas.openxmlformats.org/officeDocument/2006/relationships/hyperlink" Target="http://www.google.com/url?url=http://www.automatedbuildings.com/news/sep11/articles/can2go/110822114101can2go.html&amp;rct=j&amp;frm=1&amp;q=&amp;esrc=s&amp;sa=U&amp;ei=pLImVfj0BcfIsAS534DYBw&amp;ved=0CBYQ9QEwAA&amp;usg=AFQjCNExq1XH9ZsYEMLE0sS3BpmLscsESQ" TargetMode="External"/><Relationship Id="rId5" Type="http://schemas.openxmlformats.org/officeDocument/2006/relationships/hyperlink" Target="http://solarxsarasota.com/wp-content/uploads/2011/03/iStock_000002353167XSmall.jpg" TargetMode="External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png"/><Relationship Id="rId9" Type="http://schemas.openxmlformats.org/officeDocument/2006/relationships/hyperlink" Target="http://www.google.com/url?url=http://www.thinkstockphotos.ca/image/stock-photo-new-england-house/154138661&amp;rct=j&amp;frm=1&amp;q=&amp;esrc=s&amp;sa=U&amp;ei=MrgmVef3KaTbsAS_t4CQBg&amp;ved=0CCwQ9QEwCw&amp;usg=AFQjCNH2EBqpneDnxOUYg6Ph8AOekYco6g" TargetMode="External"/><Relationship Id="rId10" Type="http://schemas.openxmlformats.org/officeDocument/2006/relationships/hyperlink" Target="http://www.google.com/url?url=http://puregreenlawn.net/check-cool-thermostat-nest/&amp;rct=j&amp;frm=1&amp;q=&amp;esrc=s&amp;sa=U&amp;ei=rLgmVeSPOvaIsQTGw4CgAw&amp;ved=0CDAQ9QEwDQ&amp;usg=AFQjCNEAptINx2KCJSLiJFGUbhYIAdsXcQ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25550"/>
            <a:ext cx="43434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654" name="Title 8"/>
          <p:cNvSpPr>
            <a:spLocks noGrp="1"/>
          </p:cNvSpPr>
          <p:nvPr>
            <p:ph type="title"/>
          </p:nvPr>
        </p:nvSpPr>
        <p:spPr>
          <a:xfrm>
            <a:off x="274638" y="201613"/>
            <a:ext cx="6629400" cy="86836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  <a:cs typeface="Arial" charset="0"/>
              </a:rPr>
              <a:t>PNNL at a Glance </a:t>
            </a:r>
          </a:p>
        </p:txBody>
      </p:sp>
      <p:sp>
        <p:nvSpPr>
          <p:cNvPr id="27655" name="Content Placeholder 9"/>
          <p:cNvSpPr>
            <a:spLocks noGrp="1"/>
          </p:cNvSpPr>
          <p:nvPr>
            <p:ph idx="1"/>
          </p:nvPr>
        </p:nvSpPr>
        <p:spPr>
          <a:xfrm>
            <a:off x="181181" y="1317743"/>
            <a:ext cx="4471987" cy="276998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latin typeface="+mn-lt"/>
                <a:cs typeface="Arial" charset="0"/>
              </a:rPr>
              <a:t>~$900M in annual R&amp;D expenditures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accent2"/>
                </a:solidFill>
                <a:latin typeface="+mn-lt"/>
                <a:cs typeface="Arial" charset="0"/>
              </a:rPr>
              <a:t>4,400+ </a:t>
            </a:r>
            <a:r>
              <a:rPr lang="en-US" altLang="en-US" dirty="0">
                <a:solidFill>
                  <a:schemeClr val="accent2"/>
                </a:solidFill>
                <a:latin typeface="+mn-lt"/>
                <a:cs typeface="Arial" charset="0"/>
              </a:rPr>
              <a:t>scientists, engineers and non-technical staff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accent2"/>
                </a:solidFill>
                <a:latin typeface="+mn-lt"/>
                <a:cs typeface="Arial" charset="0"/>
              </a:rPr>
              <a:t>&gt;2500 </a:t>
            </a:r>
            <a:r>
              <a:rPr lang="en-US" altLang="en-US" dirty="0">
                <a:solidFill>
                  <a:schemeClr val="accent2"/>
                </a:solidFill>
                <a:latin typeface="+mn-lt"/>
                <a:cs typeface="Arial" charset="0"/>
              </a:rPr>
              <a:t>U.S. &amp; foreign patents granted</a:t>
            </a: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accent2"/>
                </a:solidFill>
                <a:latin typeface="+mn-lt"/>
                <a:cs typeface="Arial" charset="0"/>
              </a:rPr>
              <a:t>85 </a:t>
            </a:r>
            <a:r>
              <a:rPr lang="en-US" altLang="en-US" dirty="0">
                <a:solidFill>
                  <a:schemeClr val="accent2"/>
                </a:solidFill>
                <a:latin typeface="+mn-lt"/>
                <a:cs typeface="Arial" charset="0"/>
              </a:rPr>
              <a:t>FLC Awards, </a:t>
            </a:r>
            <a:r>
              <a:rPr lang="en-US" altLang="en-US" dirty="0" smtClean="0">
                <a:solidFill>
                  <a:schemeClr val="accent2"/>
                </a:solidFill>
                <a:latin typeface="+mn-lt"/>
                <a:cs typeface="Arial" charset="0"/>
              </a:rPr>
              <a:t>107 R&amp;D 100 Awards </a:t>
            </a:r>
            <a:endParaRPr lang="en-US" altLang="en-US" dirty="0">
              <a:solidFill>
                <a:schemeClr val="accent2"/>
              </a:solidFill>
              <a:latin typeface="+mn-lt"/>
              <a:cs typeface="Arial" charset="0"/>
            </a:endParaRPr>
          </a:p>
          <a:p>
            <a:pPr eaLnBrk="1" hangingPunct="1">
              <a:defRPr/>
            </a:pPr>
            <a:r>
              <a:rPr lang="en-US" altLang="en-US" dirty="0" smtClean="0">
                <a:solidFill>
                  <a:schemeClr val="accent2"/>
                </a:solidFill>
                <a:latin typeface="+mn-lt"/>
                <a:cs typeface="Arial" charset="0"/>
              </a:rPr>
              <a:t>&gt;1000 </a:t>
            </a:r>
            <a:r>
              <a:rPr lang="en-US" altLang="en-US" dirty="0">
                <a:solidFill>
                  <a:schemeClr val="accent2"/>
                </a:solidFill>
                <a:latin typeface="+mn-lt"/>
                <a:cs typeface="Arial" charset="0"/>
              </a:rPr>
              <a:t>peer-reviewed </a:t>
            </a:r>
            <a:r>
              <a:rPr lang="en-US" altLang="en-US" dirty="0" smtClean="0">
                <a:solidFill>
                  <a:schemeClr val="accent2"/>
                </a:solidFill>
                <a:latin typeface="+mn-lt"/>
                <a:cs typeface="Arial" charset="0"/>
              </a:rPr>
              <a:t>publications per year</a:t>
            </a:r>
            <a:endParaRPr lang="en-US" altLang="en-US" dirty="0">
              <a:solidFill>
                <a:schemeClr val="accent2"/>
              </a:solidFill>
              <a:latin typeface="+mn-lt"/>
              <a:cs typeface="Arial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en-US" dirty="0" smtClean="0">
                <a:solidFill>
                  <a:schemeClr val="accent2"/>
                </a:solidFill>
                <a:latin typeface="+mn-lt"/>
                <a:cs typeface="Arial" charset="0"/>
              </a:rPr>
              <a:t> </a:t>
            </a:r>
          </a:p>
        </p:txBody>
      </p:sp>
      <p:sp>
        <p:nvSpPr>
          <p:cNvPr id="27656" name="Content Placeholder 9"/>
          <p:cNvSpPr txBox="1">
            <a:spLocks/>
          </p:cNvSpPr>
          <p:nvPr/>
        </p:nvSpPr>
        <p:spPr bwMode="auto">
          <a:xfrm>
            <a:off x="4888298" y="1274139"/>
            <a:ext cx="4286250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SzPct val="100000"/>
              <a:buBlip>
                <a:blip r:embed="rId4"/>
              </a:buBlip>
              <a:defRPr sz="2000">
                <a:solidFill>
                  <a:srgbClr val="242424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5"/>
              </a:buBlip>
              <a:defRPr>
                <a:solidFill>
                  <a:srgbClr val="242424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Blip>
                <a:blip r:embed="rId6"/>
              </a:buBlip>
              <a:defRPr sz="1600">
                <a:solidFill>
                  <a:srgbClr val="242424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Blip>
                <a:blip r:embed="rId7"/>
              </a:buBlip>
              <a:defRPr sz="1400">
                <a:solidFill>
                  <a:srgbClr val="242424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Blip>
                <a:blip r:embed="rId4"/>
              </a:buBlip>
              <a:defRPr sz="1400">
                <a:solidFill>
                  <a:srgbClr val="242424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1400">
                <a:solidFill>
                  <a:srgbClr val="242424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1400">
                <a:solidFill>
                  <a:srgbClr val="242424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1400">
                <a:solidFill>
                  <a:srgbClr val="242424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1400">
                <a:solidFill>
                  <a:srgbClr val="242424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</a:rPr>
              <a:t>Mission-driven collaborations </a:t>
            </a:r>
            <a:br>
              <a:rPr lang="en-US" altLang="en-US" dirty="0">
                <a:latin typeface="+mn-lt"/>
              </a:rPr>
            </a:br>
            <a:r>
              <a:rPr lang="en-US" altLang="en-US" dirty="0">
                <a:latin typeface="+mn-lt"/>
              </a:rPr>
              <a:t>with government, academia </a:t>
            </a:r>
            <a:br>
              <a:rPr lang="en-US" altLang="en-US" dirty="0">
                <a:latin typeface="+mn-lt"/>
              </a:rPr>
            </a:br>
            <a:r>
              <a:rPr lang="en-US" altLang="en-US" dirty="0">
                <a:latin typeface="+mn-lt"/>
              </a:rPr>
              <a:t>and industry </a:t>
            </a:r>
          </a:p>
          <a:p>
            <a:pPr eaLnBrk="1" hangingPunct="1"/>
            <a:r>
              <a:rPr lang="en-US" altLang="en-US" dirty="0">
                <a:latin typeface="+mn-lt"/>
              </a:rPr>
              <a:t>Among DOE’s top-performing </a:t>
            </a:r>
            <a:br>
              <a:rPr lang="en-US" altLang="en-US" dirty="0">
                <a:latin typeface="+mn-lt"/>
              </a:rPr>
            </a:br>
            <a:r>
              <a:rPr lang="en-US" altLang="en-US" dirty="0">
                <a:latin typeface="+mn-lt"/>
              </a:rPr>
              <a:t>labs; a premier chemistry, environmental sciences and </a:t>
            </a:r>
            <a:br>
              <a:rPr lang="en-US" altLang="en-US" dirty="0">
                <a:latin typeface="+mn-lt"/>
              </a:rPr>
            </a:br>
            <a:r>
              <a:rPr lang="en-US" altLang="en-US" dirty="0">
                <a:latin typeface="+mn-lt"/>
              </a:rPr>
              <a:t>data analytics laboratory</a:t>
            </a:r>
          </a:p>
        </p:txBody>
      </p:sp>
      <p:pic>
        <p:nvPicPr>
          <p:cNvPr id="12" name="Picture 15" descr="Washington_DC_Circl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39524" y="3648960"/>
            <a:ext cx="917575" cy="917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PNNL_in_the_Northwest_Map_v2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53168" y="3694294"/>
            <a:ext cx="4094163" cy="278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659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" y="3466317"/>
            <a:ext cx="4876800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7446" y="6211669"/>
            <a:ext cx="18310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hlinkClick r:id="rId11"/>
              </a:rPr>
              <a:t>www.pnnl.gov</a:t>
            </a:r>
            <a:endParaRPr lang="en-US" sz="2200" dirty="0" smtClean="0"/>
          </a:p>
          <a:p>
            <a:endParaRPr lang="en-US" sz="2200" dirty="0" smtClean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1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34323" y="1066800"/>
            <a:ext cx="5654579" cy="5654579"/>
          </a:xfrm>
          <a:prstGeom prst="ellipse">
            <a:avLst/>
          </a:prstGeom>
          <a:solidFill>
            <a:srgbClr val="346F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384721"/>
          </a:xfrm>
        </p:spPr>
        <p:txBody>
          <a:bodyPr/>
          <a:lstStyle/>
          <a:p>
            <a:r>
              <a:rPr lang="en-US" dirty="0" smtClean="0"/>
              <a:t>EIBD Core Capabilities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7032" y="2008525"/>
            <a:ext cx="28951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bg1"/>
                </a:solidFill>
              </a:rPr>
              <a:t>Building Energy </a:t>
            </a:r>
            <a:r>
              <a:rPr lang="en-US" sz="2000" dirty="0" smtClean="0">
                <a:solidFill>
                  <a:schemeClr val="bg1"/>
                </a:solidFill>
              </a:rPr>
              <a:t>Codes and Appliance Standards</a:t>
            </a:r>
          </a:p>
          <a:p>
            <a:pPr>
              <a:spcBef>
                <a:spcPts val="12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Building Energy Performance &amp; Simulation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Energy Economics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bg1"/>
                </a:solidFill>
              </a:rPr>
              <a:t>Energy Efficient </a:t>
            </a:r>
            <a:r>
              <a:rPr lang="en-US" sz="2000" dirty="0" smtClean="0">
                <a:solidFill>
                  <a:schemeClr val="bg1"/>
                </a:solidFill>
              </a:rPr>
              <a:t>Lighting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bg1"/>
                </a:solidFill>
              </a:rPr>
              <a:t>Technology </a:t>
            </a:r>
            <a:r>
              <a:rPr lang="en-US" sz="2000" dirty="0" smtClean="0">
                <a:solidFill>
                  <a:schemeClr val="bg1"/>
                </a:solidFill>
              </a:rPr>
              <a:t>Policy &amp; Market Adoption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43659" y="1099401"/>
            <a:ext cx="5654579" cy="5654579"/>
          </a:xfrm>
          <a:prstGeom prst="ellipse">
            <a:avLst/>
          </a:prstGeom>
          <a:solidFill>
            <a:srgbClr val="9328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7398" y="1848740"/>
            <a:ext cx="290594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12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Power System </a:t>
            </a:r>
            <a:r>
              <a:rPr lang="en-US" sz="2000" dirty="0">
                <a:solidFill>
                  <a:schemeClr val="bg1"/>
                </a:solidFill>
              </a:rPr>
              <a:t>O</a:t>
            </a:r>
            <a:r>
              <a:rPr lang="en-US" sz="2000" dirty="0" smtClean="0">
                <a:solidFill>
                  <a:schemeClr val="bg1"/>
                </a:solidFill>
              </a:rPr>
              <a:t>peration, Planning and Security</a:t>
            </a:r>
          </a:p>
          <a:p>
            <a:pPr algn="r">
              <a:spcBef>
                <a:spcPts val="12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Advanced Grid Analytics</a:t>
            </a:r>
          </a:p>
          <a:p>
            <a:pPr algn="r">
              <a:spcBef>
                <a:spcPts val="12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Electric Power Modeling and  </a:t>
            </a:r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en-US" sz="2000" dirty="0" smtClean="0">
                <a:solidFill>
                  <a:schemeClr val="bg1"/>
                </a:solidFill>
              </a:rPr>
              <a:t>imulation</a:t>
            </a:r>
          </a:p>
          <a:p>
            <a:pPr algn="r">
              <a:spcBef>
                <a:spcPts val="12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Cyber Security </a:t>
            </a:r>
            <a:r>
              <a:rPr lang="en-US" sz="2000" dirty="0">
                <a:solidFill>
                  <a:schemeClr val="bg1"/>
                </a:solidFill>
              </a:rPr>
              <a:t>of </a:t>
            </a:r>
            <a:r>
              <a:rPr lang="en-US" sz="2000" dirty="0" smtClean="0">
                <a:solidFill>
                  <a:schemeClr val="bg1"/>
                </a:solidFill>
              </a:rPr>
              <a:t>Energy Delivery Systems</a:t>
            </a:r>
          </a:p>
          <a:p>
            <a:pPr algn="r">
              <a:spcBef>
                <a:spcPts val="12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Energy Storage</a:t>
            </a:r>
          </a:p>
          <a:p>
            <a:pPr algn="r">
              <a:spcBef>
                <a:spcPts val="12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Grid Modernization/SmartGrid/Distribution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432219" y="1647636"/>
            <a:ext cx="2059330" cy="4439465"/>
          </a:xfrm>
          <a:prstGeom prst="ellipse">
            <a:avLst/>
          </a:prstGeom>
          <a:solidFill>
            <a:srgbClr val="CC51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23745" y="2793157"/>
            <a:ext cx="1887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 smtClean="0">
                <a:solidFill>
                  <a:srgbClr val="FFFFFF"/>
                </a:solidFill>
              </a:rPr>
              <a:t>Advanced Controls</a:t>
            </a:r>
          </a:p>
          <a:p>
            <a:pPr algn="ctr">
              <a:spcAft>
                <a:spcPts val="1200"/>
              </a:spcAft>
            </a:pPr>
            <a:r>
              <a:rPr lang="en-US" sz="2000" dirty="0" smtClean="0">
                <a:solidFill>
                  <a:srgbClr val="FFFFFF"/>
                </a:solidFill>
              </a:rPr>
              <a:t>Building-Grid Integration</a:t>
            </a:r>
          </a:p>
          <a:p>
            <a:pPr algn="ctr">
              <a:spcAft>
                <a:spcPts val="1200"/>
              </a:spcAft>
            </a:pPr>
            <a:r>
              <a:rPr lang="en-US" sz="2000" dirty="0" err="1" smtClean="0">
                <a:solidFill>
                  <a:srgbClr val="FFFFFF"/>
                </a:solidFill>
              </a:rPr>
              <a:t>Transactive</a:t>
            </a:r>
            <a:r>
              <a:rPr lang="en-US" sz="2000" dirty="0" smtClean="0">
                <a:solidFill>
                  <a:srgbClr val="FFFFFF"/>
                </a:solidFill>
              </a:rPr>
              <a:t> Energy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9416" y="1281495"/>
            <a:ext cx="134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Buildings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49875" y="1296591"/>
            <a:ext cx="730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Grid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2242763"/>
            <a:ext cx="4572000" cy="4562921"/>
            <a:chOff x="26837" y="2066889"/>
            <a:chExt cx="3359745" cy="3353074"/>
          </a:xfrm>
        </p:grpSpPr>
        <p:pic>
          <p:nvPicPr>
            <p:cNvPr id="14" name="Picture 13" descr="1-powergri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1" r="42523"/>
            <a:stretch/>
          </p:blipFill>
          <p:spPr>
            <a:xfrm>
              <a:off x="2502884" y="2092918"/>
              <a:ext cx="883698" cy="1043968"/>
            </a:xfrm>
            <a:prstGeom prst="rect">
              <a:avLst/>
            </a:prstGeom>
            <a:ln w="38100" cmpd="sng">
              <a:noFill/>
            </a:ln>
          </p:spPr>
        </p:pic>
        <p:pic>
          <p:nvPicPr>
            <p:cNvPr id="15" name="Picture 14" descr="2-buildings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3" t="1275" r="687"/>
            <a:stretch/>
          </p:blipFill>
          <p:spPr>
            <a:xfrm>
              <a:off x="1678802" y="3167219"/>
              <a:ext cx="1707780" cy="1141355"/>
            </a:xfrm>
            <a:prstGeom prst="rect">
              <a:avLst/>
            </a:prstGeom>
            <a:ln w="38100" cmpd="sng">
              <a:noFill/>
            </a:ln>
          </p:spPr>
        </p:pic>
        <p:pic>
          <p:nvPicPr>
            <p:cNvPr id="16" name="Picture 15" descr="4-transportation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5" t="2140" r="1840" b="639"/>
            <a:stretch/>
          </p:blipFill>
          <p:spPr>
            <a:xfrm>
              <a:off x="52047" y="4441119"/>
              <a:ext cx="1559185" cy="978844"/>
            </a:xfrm>
            <a:prstGeom prst="rect">
              <a:avLst/>
            </a:prstGeom>
          </p:spPr>
        </p:pic>
        <p:pic>
          <p:nvPicPr>
            <p:cNvPr id="17" name="Picture 16" descr="6-Windfarms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5" r="46565"/>
            <a:stretch/>
          </p:blipFill>
          <p:spPr>
            <a:xfrm>
              <a:off x="1678802" y="2092918"/>
              <a:ext cx="776915" cy="1052689"/>
            </a:xfrm>
            <a:prstGeom prst="rect">
              <a:avLst/>
            </a:prstGeom>
            <a:ln w="38100" cmpd="sng"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37" y="3201490"/>
              <a:ext cx="1584395" cy="1183758"/>
            </a:xfrm>
            <a:prstGeom prst="rect">
              <a:avLst/>
            </a:prstGeom>
          </p:spPr>
        </p:pic>
        <p:pic>
          <p:nvPicPr>
            <p:cNvPr id="20" name="Picture 19" descr="5-EVs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4" t="1184" r="4063"/>
            <a:stretch/>
          </p:blipFill>
          <p:spPr>
            <a:xfrm>
              <a:off x="47078" y="2066889"/>
              <a:ext cx="1570245" cy="1078728"/>
            </a:xfrm>
            <a:prstGeom prst="rect">
              <a:avLst/>
            </a:prstGeom>
            <a:ln w="38100" cmpd="sng">
              <a:noFill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325" y="233377"/>
            <a:ext cx="7640798" cy="736473"/>
          </a:xfrm>
        </p:spPr>
        <p:txBody>
          <a:bodyPr/>
          <a:lstStyle/>
          <a:p>
            <a:r>
              <a:rPr lang="en-US" sz="2800" dirty="0" smtClean="0"/>
              <a:t>Control of Complex Systems Initiative</a:t>
            </a:r>
            <a:br>
              <a:rPr lang="en-US" sz="2800" dirty="0" smtClean="0"/>
            </a:br>
            <a:r>
              <a:rPr lang="en-US" sz="2800" dirty="0" smtClean="0"/>
              <a:t> (CCSI)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866676" y="2326591"/>
            <a:ext cx="3854830" cy="1682512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Theory: </a:t>
            </a:r>
          </a:p>
          <a:p>
            <a:pPr marL="169863" indent="-169863">
              <a:spcBef>
                <a:spcPts val="200"/>
              </a:spcBef>
            </a:pPr>
            <a:r>
              <a:rPr lang="en-US" sz="1400" b="1" dirty="0" smtClean="0"/>
              <a:t>Divide and conquer approach to ultra-large systems</a:t>
            </a:r>
            <a:endParaRPr lang="en-US" sz="1400" b="1" dirty="0"/>
          </a:p>
          <a:p>
            <a:pPr marL="169863" indent="-169863">
              <a:spcBef>
                <a:spcPts val="200"/>
              </a:spcBef>
            </a:pPr>
            <a:r>
              <a:rPr lang="en-US" sz="1400" b="1" dirty="0"/>
              <a:t>Algorithms that </a:t>
            </a:r>
            <a:r>
              <a:rPr lang="en-US" sz="1400" b="1" dirty="0" smtClean="0"/>
              <a:t>are</a:t>
            </a:r>
            <a:r>
              <a:rPr lang="en-US" sz="1800" dirty="0"/>
              <a:t> </a:t>
            </a:r>
            <a:r>
              <a:rPr lang="en-US" sz="1400" b="1" dirty="0" smtClean="0"/>
              <a:t>scalable, deployable, robust, resilient, and adoptable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195233"/>
            <a:ext cx="9144000" cy="1053541"/>
          </a:xfrm>
          <a:prstGeom prst="rect">
            <a:avLst/>
          </a:prstGeom>
          <a:solidFill>
            <a:srgbClr val="D375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4906994" y="3777081"/>
            <a:ext cx="3731021" cy="10525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20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0"/>
              </a:buBlip>
              <a:defRPr sz="18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1"/>
              </a:buBlip>
              <a:defRPr sz="16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2"/>
              </a:buBlip>
              <a:defRPr sz="14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b="1" dirty="0" smtClean="0"/>
              <a:t>Tools</a:t>
            </a:r>
          </a:p>
          <a:p>
            <a:pPr marL="169863" indent="-169863"/>
            <a:r>
              <a:rPr lang="en-US" sz="1400" b="1" dirty="0" smtClean="0"/>
              <a:t>Co-simulation</a:t>
            </a:r>
          </a:p>
          <a:p>
            <a:pPr marL="169863" indent="-169863"/>
            <a:r>
              <a:rPr lang="en-US" sz="1400" b="1" dirty="0" smtClean="0"/>
              <a:t>Visualization </a:t>
            </a:r>
          </a:p>
          <a:p>
            <a:pPr marL="169863" indent="-169863"/>
            <a:r>
              <a:rPr lang="en-US" sz="1400" b="1" dirty="0" smtClean="0"/>
              <a:t>Validation and verification</a:t>
            </a:r>
          </a:p>
        </p:txBody>
      </p:sp>
      <p:pic>
        <p:nvPicPr>
          <p:cNvPr id="49" name="Picture 48" descr="solar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23" y="5339475"/>
            <a:ext cx="2323977" cy="147321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0" y="1179573"/>
            <a:ext cx="9144000" cy="1053541"/>
          </a:xfrm>
          <a:prstGeom prst="rect">
            <a:avLst/>
          </a:prstGeom>
          <a:solidFill>
            <a:srgbClr val="D375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u="sng" dirty="0" smtClean="0">
                <a:solidFill>
                  <a:schemeClr val="bg1"/>
                </a:solidFill>
                <a:latin typeface="Arial"/>
                <a:cs typeface="Arial"/>
              </a:rPr>
              <a:t>Theory</a:t>
            </a:r>
            <a:r>
              <a:rPr lang="en-US" b="1" i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Arial"/>
                <a:cs typeface="Arial"/>
              </a:rPr>
              <a:t>to underpin system-wide control of large infrastructures</a:t>
            </a:r>
          </a:p>
          <a:p>
            <a:r>
              <a:rPr lang="en-US" b="1" i="1" u="sng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b="1" i="1" u="sng" dirty="0" smtClean="0">
                <a:solidFill>
                  <a:schemeClr val="bg1"/>
                </a:solidFill>
                <a:latin typeface="Arial"/>
                <a:cs typeface="Arial"/>
              </a:rPr>
              <a:t>ools</a:t>
            </a:r>
            <a:r>
              <a:rPr lang="en-US" b="1" dirty="0" smtClean="0">
                <a:solidFill>
                  <a:schemeClr val="bg1"/>
                </a:solidFill>
                <a:latin typeface="Arial"/>
                <a:cs typeface="Arial"/>
              </a:rPr>
              <a:t> to support implementation and deployment of resulting methodologies</a:t>
            </a:r>
          </a:p>
          <a:p>
            <a:r>
              <a:rPr lang="en-US" b="1" i="1" u="sng" dirty="0" smtClean="0">
                <a:solidFill>
                  <a:schemeClr val="bg1"/>
                </a:solidFill>
                <a:latin typeface="Arial"/>
                <a:cs typeface="Arial"/>
              </a:rPr>
              <a:t>Test</a:t>
            </a:r>
            <a:r>
              <a:rPr lang="en-US" b="1" u="sng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i="1" u="sng" dirty="0" smtClean="0">
                <a:solidFill>
                  <a:schemeClr val="bg1"/>
                </a:solidFill>
                <a:latin typeface="Arial"/>
                <a:cs typeface="Arial"/>
              </a:rPr>
              <a:t>bed</a:t>
            </a:r>
            <a:r>
              <a:rPr lang="en-US" b="1" u="sng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Arial"/>
                <a:cs typeface="Arial"/>
              </a:rPr>
              <a:t>to validate the approach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4906994" y="5282016"/>
            <a:ext cx="2437132" cy="79406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20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0"/>
              </a:buBlip>
              <a:defRPr sz="18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1"/>
              </a:buBlip>
              <a:defRPr sz="16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2"/>
              </a:buBlip>
              <a:defRPr sz="14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800" b="1" dirty="0" smtClean="0"/>
              <a:t>Test Bed</a:t>
            </a:r>
          </a:p>
          <a:p>
            <a:pPr marL="169863" indent="-169863"/>
            <a:r>
              <a:rPr lang="en-US" sz="1400" b="1" dirty="0" smtClean="0"/>
              <a:t>Large-scale simulation</a:t>
            </a:r>
          </a:p>
          <a:p>
            <a:pPr marL="169863" indent="-169863"/>
            <a:r>
              <a:rPr lang="en-US" sz="1400" b="1" dirty="0" smtClean="0"/>
              <a:t>Hardware-in-the-loop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06032" y="6280001"/>
            <a:ext cx="263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hlinkClick r:id="rId14"/>
              </a:rPr>
              <a:t>http</a:t>
            </a:r>
            <a:r>
              <a:rPr lang="en-US" u="sng" dirty="0">
                <a:hlinkClick r:id="rId14"/>
              </a:rPr>
              <a:t>://controls.pnnl.gov/.</a:t>
            </a:r>
            <a:r>
              <a:rPr lang="en-US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930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4319" y="201168"/>
            <a:ext cx="8341043" cy="868680"/>
          </a:xfrm>
        </p:spPr>
        <p:txBody>
          <a:bodyPr/>
          <a:lstStyle/>
          <a:p>
            <a:r>
              <a:rPr lang="en-US" dirty="0" smtClean="0"/>
              <a:t>PNNL Campus: A </a:t>
            </a:r>
            <a:r>
              <a:rPr lang="en-US" dirty="0"/>
              <a:t>T</a:t>
            </a:r>
            <a:r>
              <a:rPr lang="en-US" dirty="0" smtClean="0"/>
              <a:t>ransactive Laboratory</a:t>
            </a:r>
            <a:endParaRPr lang="en-US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74319" y="2618596"/>
            <a:ext cx="3657002" cy="249812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Transactive node </a:t>
            </a:r>
            <a:r>
              <a:rPr lang="en-US" b="1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capabilities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+mj-lt"/>
            </a:endParaRPr>
          </a:p>
          <a:p>
            <a:pPr>
              <a:spcBef>
                <a:spcPts val="1080"/>
              </a:spcBef>
            </a:pPr>
            <a:r>
              <a:rPr lang="en-US" dirty="0" smtClean="0">
                <a:latin typeface="+mj-lt"/>
              </a:rPr>
              <a:t>Real-time </a:t>
            </a:r>
            <a:r>
              <a:rPr lang="en-US" dirty="0">
                <a:latin typeface="+mj-lt"/>
              </a:rPr>
              <a:t>quantification of resource </a:t>
            </a:r>
            <a:r>
              <a:rPr lang="en-US" dirty="0" smtClean="0">
                <a:latin typeface="+mj-lt"/>
              </a:rPr>
              <a:t>flexibility </a:t>
            </a:r>
          </a:p>
          <a:p>
            <a:pPr>
              <a:spcBef>
                <a:spcPts val="1080"/>
              </a:spcBef>
            </a:pPr>
            <a:r>
              <a:rPr lang="en-US" dirty="0" smtClean="0">
                <a:latin typeface="+mj-lt"/>
              </a:rPr>
              <a:t>Real </a:t>
            </a:r>
            <a:r>
              <a:rPr lang="en-US" dirty="0">
                <a:latin typeface="+mj-lt"/>
              </a:rPr>
              <a:t>time decision making and control of resource </a:t>
            </a:r>
            <a:r>
              <a:rPr lang="en-US" dirty="0" smtClean="0">
                <a:latin typeface="+mj-lt"/>
              </a:rPr>
              <a:t>consumption</a:t>
            </a:r>
            <a:endParaRPr lang="en-US" dirty="0">
              <a:latin typeface="+mj-lt"/>
            </a:endParaRP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274319" y="1471001"/>
            <a:ext cx="866004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783F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783F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783F"/>
              </a:buClr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783F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783F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822C1F"/>
                </a:solidFill>
                <a:latin typeface="+mj-lt"/>
              </a:rPr>
              <a:t>Real-time </a:t>
            </a:r>
            <a:r>
              <a:rPr lang="en-US" b="1" dirty="0">
                <a:solidFill>
                  <a:srgbClr val="822C1F"/>
                </a:solidFill>
                <a:latin typeface="+mj-lt"/>
              </a:rPr>
              <a:t>decision </a:t>
            </a:r>
            <a:r>
              <a:rPr lang="en-US" b="1" dirty="0" smtClean="0">
                <a:solidFill>
                  <a:srgbClr val="822C1F"/>
                </a:solidFill>
                <a:latin typeface="+mj-lt"/>
              </a:rPr>
              <a:t>engine combining </a:t>
            </a:r>
            <a:r>
              <a:rPr lang="en-US" b="1" dirty="0">
                <a:solidFill>
                  <a:srgbClr val="822C1F"/>
                </a:solidFill>
                <a:latin typeface="+mj-lt"/>
              </a:rPr>
              <a:t>data, analytics and </a:t>
            </a:r>
            <a:r>
              <a:rPr lang="en-US" b="1" dirty="0" smtClean="0">
                <a:solidFill>
                  <a:srgbClr val="822C1F"/>
                </a:solidFill>
                <a:latin typeface="+mj-lt"/>
              </a:rPr>
              <a:t>control </a:t>
            </a:r>
            <a:r>
              <a:rPr lang="en-US" b="1" dirty="0">
                <a:solidFill>
                  <a:srgbClr val="822C1F"/>
                </a:solidFill>
                <a:latin typeface="+mj-lt"/>
              </a:rPr>
              <a:t>for transactive systems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1439" y="3334800"/>
            <a:ext cx="4382928" cy="2826989"/>
          </a:xfrm>
          <a:prstGeom prst="rect">
            <a:avLst/>
          </a:prstGeom>
        </p:spPr>
      </p:pic>
      <p:sp>
        <p:nvSpPr>
          <p:cNvPr id="14" name="Content Placeholder 9"/>
          <p:cNvSpPr txBox="1">
            <a:spLocks/>
          </p:cNvSpPr>
          <p:nvPr/>
        </p:nvSpPr>
        <p:spPr>
          <a:xfrm>
            <a:off x="4708607" y="2518364"/>
            <a:ext cx="4033057" cy="61555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8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6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4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400" kern="1200">
                <a:solidFill>
                  <a:srgbClr val="242424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PNNL campus: a 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Transactive Laboratory</a:t>
            </a:r>
            <a:endParaRPr lang="en-US" b="1" dirty="0" smtClean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7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ge result for building energy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459" y="1483491"/>
            <a:ext cx="3772521" cy="388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4319" y="201168"/>
            <a:ext cx="8341043" cy="868680"/>
          </a:xfrm>
        </p:spPr>
        <p:txBody>
          <a:bodyPr/>
          <a:lstStyle/>
          <a:p>
            <a:r>
              <a:rPr lang="en-US" dirty="0"/>
              <a:t>Modern </a:t>
            </a:r>
            <a:r>
              <a:rPr lang="en-US" dirty="0" smtClean="0"/>
              <a:t>buildings: connected energy hubs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D4D1CD9-357F-1E4D-95FA-D80ADA2D21A4}" type="datetime4">
              <a:rPr lang="en-US" smtClean="0"/>
              <a:pPr/>
              <a:t>February 27, 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4948" y="1503948"/>
            <a:ext cx="7955281" cy="337015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Human Centric, Reliable</a:t>
            </a:r>
            <a:r>
              <a:rPr lang="en-US" b="1" dirty="0"/>
              <a:t>, </a:t>
            </a:r>
            <a:r>
              <a:rPr lang="en-US" b="1" dirty="0" smtClean="0"/>
              <a:t>Sustainable, Secure</a:t>
            </a:r>
          </a:p>
          <a:p>
            <a:endParaRPr lang="en-US" dirty="0"/>
          </a:p>
          <a:p>
            <a:pPr>
              <a:spcBef>
                <a:spcPts val="1080"/>
              </a:spcBef>
            </a:pPr>
            <a:r>
              <a:rPr lang="en-US" b="1" dirty="0" smtClean="0"/>
              <a:t>Uncertainty, Diversity, </a:t>
            </a:r>
          </a:p>
          <a:p>
            <a:pPr>
              <a:spcBef>
                <a:spcPts val="1080"/>
              </a:spcBef>
            </a:pPr>
            <a:r>
              <a:rPr lang="en-US" b="1" dirty="0" smtClean="0"/>
              <a:t>Actuation</a:t>
            </a:r>
            <a:r>
              <a:rPr lang="en-US" b="1" dirty="0"/>
              <a:t>, Sensing,</a:t>
            </a:r>
            <a:endParaRPr lang="en-US" b="1" dirty="0" smtClean="0"/>
          </a:p>
          <a:p>
            <a:pPr>
              <a:spcBef>
                <a:spcPts val="1080"/>
              </a:spcBef>
            </a:pPr>
            <a:r>
              <a:rPr lang="en-US" b="1" dirty="0" smtClean="0"/>
              <a:t>Bi-directional flow of power </a:t>
            </a:r>
          </a:p>
          <a:p>
            <a:pPr>
              <a:spcBef>
                <a:spcPts val="1080"/>
              </a:spcBef>
            </a:pPr>
            <a:r>
              <a:rPr lang="en-US" b="1" dirty="0" smtClean="0"/>
              <a:t>Multiple stakeholders</a:t>
            </a:r>
          </a:p>
          <a:p>
            <a:pPr>
              <a:spcBef>
                <a:spcPts val="1080"/>
              </a:spcBef>
            </a:pPr>
            <a:r>
              <a:rPr lang="en-US" b="1" dirty="0" smtClean="0"/>
              <a:t>Cyber-Physical system</a:t>
            </a:r>
          </a:p>
          <a:p>
            <a:pPr>
              <a:spcBef>
                <a:spcPts val="1080"/>
              </a:spcBef>
            </a:pPr>
            <a:r>
              <a:rPr lang="en-US" b="1" dirty="0" smtClean="0"/>
              <a:t>Energy hub</a:t>
            </a:r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378178" y="5739278"/>
            <a:ext cx="838764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783F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783F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783F"/>
              </a:buClr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783F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783F"/>
              </a:buClr>
              <a:buSzPct val="100000"/>
              <a:buFont typeface="Wingdings" panose="05000000000000000000" pitchFamily="2" charset="2"/>
              <a:buChar char="§"/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 smtClean="0"/>
              <a:t>“Alpha </a:t>
            </a:r>
            <a:r>
              <a:rPr lang="en-US" sz="1500" b="1" dirty="0"/>
              <a:t>Go isn’t just an expert system built with handcrafted </a:t>
            </a:r>
            <a:r>
              <a:rPr lang="en-US" sz="1500" b="1" dirty="0" smtClean="0"/>
              <a:t>rules, [</a:t>
            </a:r>
            <a:r>
              <a:rPr lang="mr-IN" sz="1500" b="1" dirty="0" smtClean="0"/>
              <a:t>…</a:t>
            </a:r>
            <a:r>
              <a:rPr lang="en-US" sz="1500" b="1" dirty="0" smtClean="0"/>
              <a:t>] but </a:t>
            </a:r>
            <a:r>
              <a:rPr lang="en-US" sz="1500" b="1" dirty="0"/>
              <a:t>instead it uses general machine learning </a:t>
            </a:r>
            <a:r>
              <a:rPr lang="en-US" sz="1500" b="1" dirty="0" smtClean="0"/>
              <a:t>techniques</a:t>
            </a:r>
            <a:r>
              <a:rPr lang="en-US" sz="1500" b="1" dirty="0"/>
              <a:t> </a:t>
            </a:r>
            <a:r>
              <a:rPr lang="en-US" sz="1500" b="1" dirty="0" smtClean="0"/>
              <a:t>to </a:t>
            </a:r>
            <a:r>
              <a:rPr lang="en-US" sz="1500" b="1" dirty="0"/>
              <a:t>figure out for itself how to win at Go” </a:t>
            </a:r>
            <a:r>
              <a:rPr lang="en-US" sz="1500" b="1" dirty="0" smtClean="0"/>
              <a:t>- D. </a:t>
            </a:r>
            <a:r>
              <a:rPr lang="en-US" sz="1500" b="1" dirty="0"/>
              <a:t>Hassabis</a:t>
            </a:r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208643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92609" y="381000"/>
            <a:ext cx="8546591" cy="563563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84676" y="1671484"/>
            <a:ext cx="1240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Residential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155575" y="3738779"/>
            <a:ext cx="2890554" cy="2532830"/>
          </a:xfrm>
          <a:prstGeom prst="rect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noAutofit/>
          </a:bodyPr>
          <a:lstStyle>
            <a:defPPr>
              <a:defRPr lang="en-US"/>
            </a:defPPr>
            <a:lvl1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dk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 kumimoji="1" sz="1200">
                <a:latin typeface="Arial" charset="0"/>
                <a:ea typeface="ＭＳ Ｐゴシック" pitchFamily="50" charset="-128"/>
              </a:defRPr>
            </a:lvl2pPr>
            <a:lvl3pPr marL="1143000" indent="-228600">
              <a:defRPr kumimoji="1" sz="1200">
                <a:latin typeface="Arial" charset="0"/>
                <a:ea typeface="ＭＳ Ｐゴシック" pitchFamily="50" charset="-128"/>
              </a:defRPr>
            </a:lvl3pPr>
            <a:lvl4pPr marL="1600200" indent="-228600">
              <a:defRPr kumimoji="1" sz="1200">
                <a:latin typeface="Arial" charset="0"/>
                <a:ea typeface="ＭＳ Ｐゴシック" pitchFamily="50" charset="-128"/>
              </a:defRPr>
            </a:lvl4pPr>
            <a:lvl5pPr marL="2057400" indent="-228600">
              <a:defRPr kumimoji="1" sz="1200"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dirty="0" smtClean="0">
                <a:latin typeface="+mn-lt"/>
              </a:rPr>
              <a:t>Stakeholder: home owner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Split control system using single </a:t>
            </a:r>
            <a:r>
              <a:rPr lang="en-US" dirty="0" smtClean="0">
                <a:latin typeface="+mn-lt"/>
              </a:rPr>
              <a:t>thermostat</a:t>
            </a: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Energy </a:t>
            </a:r>
            <a:r>
              <a:rPr lang="en-US" dirty="0">
                <a:latin typeface="+mn-lt"/>
              </a:rPr>
              <a:t>efficient equipment </a:t>
            </a:r>
          </a:p>
          <a:p>
            <a:r>
              <a:rPr lang="en-US" dirty="0" smtClean="0">
                <a:latin typeface="+mn-lt"/>
              </a:rPr>
              <a:t>Local electricity generation</a:t>
            </a:r>
          </a:p>
          <a:p>
            <a:r>
              <a:rPr lang="en-US" dirty="0" smtClean="0">
                <a:latin typeface="+mn-lt"/>
              </a:rPr>
              <a:t>Some </a:t>
            </a:r>
            <a:r>
              <a:rPr lang="en-US" dirty="0">
                <a:latin typeface="+mn-lt"/>
              </a:rPr>
              <a:t>demand response capability is </a:t>
            </a:r>
            <a:r>
              <a:rPr lang="en-US" dirty="0" smtClean="0">
                <a:latin typeface="+mn-lt"/>
              </a:rPr>
              <a:t>enabled</a:t>
            </a:r>
          </a:p>
          <a:p>
            <a:r>
              <a:rPr lang="en-US" dirty="0" smtClean="0">
                <a:latin typeface="+mn-lt"/>
              </a:rPr>
              <a:t>Fire detection systems</a:t>
            </a:r>
          </a:p>
          <a:p>
            <a:r>
              <a:rPr lang="en-US" dirty="0" smtClean="0">
                <a:latin typeface="+mn-lt"/>
              </a:rPr>
              <a:t>Security systems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 integration across </a:t>
            </a:r>
            <a:r>
              <a:rPr lang="en-US" dirty="0" smtClean="0">
                <a:latin typeface="+mn-lt"/>
              </a:rPr>
              <a:t>home systems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5" name="AutoShape 2" descr="https://encrypted-tbn1.gstatic.com/images?q=tbn:ANd9GcRegNTzmrRbirU-k5FjoqNHxiIZYwCaDxtMSnsgPYpiZfIgo3uXQG2A1g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55575" y="-373063"/>
            <a:ext cx="118110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5" descr="https://encrypted-tbn2.gstatic.com/images?q=tbn:ANd9GcRcQ6-4NEBkCBM7rfBzuIkHrUE56h_6xKqokEv9828uFoUv73F2bRl8zfQ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190500"/>
            <a:ext cx="13811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26329" y="1630068"/>
            <a:ext cx="2395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Small/med commercial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6534804" y="1630068"/>
            <a:ext cx="1859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Large commercial</a:t>
            </a:r>
            <a:endParaRPr lang="en-US" b="1" dirty="0"/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3120627" y="3761187"/>
            <a:ext cx="2890554" cy="2498934"/>
          </a:xfrm>
          <a:prstGeom prst="rect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noAutofit/>
          </a:bodyPr>
          <a:lstStyle>
            <a:defPPr>
              <a:defRPr lang="en-US"/>
            </a:defPPr>
            <a:lvl1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dk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 kumimoji="1" sz="1200">
                <a:latin typeface="Arial" charset="0"/>
                <a:ea typeface="ＭＳ Ｐゴシック" pitchFamily="50" charset="-128"/>
              </a:defRPr>
            </a:lvl2pPr>
            <a:lvl3pPr marL="1143000" indent="-228600">
              <a:defRPr kumimoji="1" sz="1200">
                <a:latin typeface="Arial" charset="0"/>
                <a:ea typeface="ＭＳ Ｐゴシック" pitchFamily="50" charset="-128"/>
              </a:defRPr>
            </a:lvl3pPr>
            <a:lvl4pPr marL="1600200" indent="-228600">
              <a:defRPr kumimoji="1" sz="1200">
                <a:latin typeface="Arial" charset="0"/>
                <a:ea typeface="ＭＳ Ｐゴシック" pitchFamily="50" charset="-128"/>
              </a:defRPr>
            </a:lvl4pPr>
            <a:lvl5pPr marL="2057400" indent="-228600">
              <a:defRPr kumimoji="1" sz="1200"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dirty="0" smtClean="0">
                <a:latin typeface="+mn-lt"/>
              </a:rPr>
              <a:t>Stakeholder: real </a:t>
            </a:r>
            <a:r>
              <a:rPr lang="en-US" dirty="0">
                <a:latin typeface="+mn-lt"/>
              </a:rPr>
              <a:t>estate owner / </a:t>
            </a:r>
            <a:r>
              <a:rPr lang="en-US" dirty="0" smtClean="0">
                <a:latin typeface="+mn-lt"/>
              </a:rPr>
              <a:t>small business owner (renter)</a:t>
            </a:r>
          </a:p>
          <a:p>
            <a:r>
              <a:rPr lang="en-US" dirty="0" smtClean="0">
                <a:latin typeface="+mn-lt"/>
              </a:rPr>
              <a:t>Remote </a:t>
            </a:r>
            <a:r>
              <a:rPr lang="en-US" dirty="0">
                <a:latin typeface="+mn-lt"/>
              </a:rPr>
              <a:t>terminal unit </a:t>
            </a:r>
            <a:r>
              <a:rPr lang="en-US" dirty="0" smtClean="0">
                <a:latin typeface="+mn-lt"/>
              </a:rPr>
              <a:t>and roof top unit (RTU</a:t>
            </a:r>
            <a:r>
              <a:rPr lang="en-US" dirty="0">
                <a:latin typeface="+mn-lt"/>
              </a:rPr>
              <a:t>) control system using single </a:t>
            </a:r>
            <a:r>
              <a:rPr lang="en-US" dirty="0" smtClean="0">
                <a:latin typeface="+mn-lt"/>
              </a:rPr>
              <a:t>thermostat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Split-incentive </a:t>
            </a:r>
            <a:r>
              <a:rPr lang="en-US" dirty="0" smtClean="0">
                <a:latin typeface="+mn-lt"/>
              </a:rPr>
              <a:t>issues</a:t>
            </a: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Rarely </a:t>
            </a:r>
            <a:r>
              <a:rPr lang="en-US" dirty="0">
                <a:latin typeface="+mn-lt"/>
              </a:rPr>
              <a:t>include energy efficiency measures</a:t>
            </a:r>
          </a:p>
          <a:p>
            <a:r>
              <a:rPr lang="en-US" dirty="0">
                <a:latin typeface="+mn-lt"/>
              </a:rPr>
              <a:t>Fire detection and suppression systems</a:t>
            </a:r>
          </a:p>
          <a:p>
            <a:r>
              <a:rPr lang="en-US" dirty="0">
                <a:latin typeface="+mn-lt"/>
              </a:rPr>
              <a:t>Security systems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6085679" y="3762161"/>
            <a:ext cx="2890554" cy="2515455"/>
          </a:xfrm>
          <a:prstGeom prst="rect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>
            <a:noAutofit/>
          </a:bodyPr>
          <a:lstStyle>
            <a:defPPr>
              <a:defRPr lang="en-US"/>
            </a:defPPr>
            <a:lvl1pPr marL="285750" indent="-285750" algn="ctr">
              <a:buFont typeface="Wingdings" panose="05000000000000000000" pitchFamily="2" charset="2"/>
              <a:buChar char="§"/>
              <a:defRPr kumimoji="1" sz="1600">
                <a:solidFill>
                  <a:schemeClr val="dk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 kumimoji="1" sz="1200">
                <a:latin typeface="Arial" charset="0"/>
                <a:ea typeface="ＭＳ Ｐゴシック" pitchFamily="50" charset="-128"/>
              </a:defRPr>
            </a:lvl2pPr>
            <a:lvl3pPr marL="1143000" indent="-228600">
              <a:defRPr kumimoji="1" sz="1200">
                <a:latin typeface="Arial" charset="0"/>
                <a:ea typeface="ＭＳ Ｐゴシック" pitchFamily="50" charset="-128"/>
              </a:defRPr>
            </a:lvl3pPr>
            <a:lvl4pPr marL="1600200" indent="-228600">
              <a:defRPr kumimoji="1" sz="1200">
                <a:latin typeface="Arial" charset="0"/>
                <a:ea typeface="ＭＳ Ｐゴシック" pitchFamily="50" charset="-128"/>
              </a:defRPr>
            </a:lvl4pPr>
            <a:lvl5pPr marL="2057400" indent="-228600">
              <a:defRPr kumimoji="1" sz="1200"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latin typeface="Arial" charset="0"/>
                <a:ea typeface="ＭＳ Ｐゴシック" pitchFamily="50" charset="-128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1200" dirty="0" smtClean="0">
                <a:latin typeface="+mn-lt"/>
              </a:rPr>
              <a:t>Stakeholder: real estate owner / building energy manager</a:t>
            </a:r>
            <a:endParaRPr lang="en-US" sz="1200" dirty="0">
              <a:latin typeface="+mn-lt"/>
            </a:endParaRPr>
          </a:p>
          <a:p>
            <a:pPr algn="l">
              <a:spcBef>
                <a:spcPts val="600"/>
              </a:spcBef>
            </a:pPr>
            <a:r>
              <a:rPr lang="en-US" sz="1200" dirty="0" smtClean="0">
                <a:latin typeface="+mn-lt"/>
              </a:rPr>
              <a:t>Centralized </a:t>
            </a:r>
            <a:r>
              <a:rPr lang="en-US" sz="1200" dirty="0">
                <a:latin typeface="+mn-lt"/>
              </a:rPr>
              <a:t>distributed control system using building </a:t>
            </a:r>
            <a:r>
              <a:rPr lang="en-US" sz="1200" dirty="0" smtClean="0">
                <a:latin typeface="+mn-lt"/>
              </a:rPr>
              <a:t>automation</a:t>
            </a:r>
          </a:p>
          <a:p>
            <a:pPr algn="l">
              <a:spcBef>
                <a:spcPts val="600"/>
              </a:spcBef>
            </a:pPr>
            <a:r>
              <a:rPr lang="en-US" sz="1200" dirty="0" smtClean="0">
                <a:latin typeface="+mn-lt"/>
              </a:rPr>
              <a:t>Centralized </a:t>
            </a:r>
            <a:r>
              <a:rPr lang="en-US" sz="1200" dirty="0">
                <a:latin typeface="+mn-lt"/>
              </a:rPr>
              <a:t>BMS/BAS</a:t>
            </a:r>
          </a:p>
          <a:p>
            <a:pPr algn="l">
              <a:spcBef>
                <a:spcPts val="600"/>
              </a:spcBef>
            </a:pPr>
            <a:r>
              <a:rPr lang="en-US" sz="1200" dirty="0" smtClean="0">
                <a:latin typeface="+mn-lt"/>
              </a:rPr>
              <a:t>Advanced energy efficiency measures installed</a:t>
            </a:r>
            <a:endParaRPr lang="en-US" sz="1200" dirty="0">
              <a:latin typeface="+mn-lt"/>
            </a:endParaRPr>
          </a:p>
          <a:p>
            <a:pPr algn="l">
              <a:spcBef>
                <a:spcPts val="600"/>
              </a:spcBef>
            </a:pPr>
            <a:r>
              <a:rPr lang="en-US" sz="1200" dirty="0" smtClean="0">
                <a:latin typeface="+mn-lt"/>
              </a:rPr>
              <a:t>Energy monitoring dashboards</a:t>
            </a:r>
            <a:endParaRPr lang="en-US" sz="1200" dirty="0">
              <a:latin typeface="+mn-lt"/>
            </a:endParaRPr>
          </a:p>
          <a:p>
            <a:pPr algn="l">
              <a:spcBef>
                <a:spcPts val="600"/>
              </a:spcBef>
            </a:pPr>
            <a:r>
              <a:rPr lang="en-US" sz="1200" dirty="0" smtClean="0">
                <a:latin typeface="+mn-lt"/>
              </a:rPr>
              <a:t>Demand response capability 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+mn-lt"/>
              </a:rPr>
              <a:t>Fire detection and suppression </a:t>
            </a:r>
            <a:r>
              <a:rPr lang="en-US" sz="1200" dirty="0" smtClean="0">
                <a:latin typeface="+mn-lt"/>
              </a:rPr>
              <a:t>systems, security </a:t>
            </a:r>
            <a:r>
              <a:rPr lang="en-US" sz="1200" dirty="0">
                <a:latin typeface="+mn-lt"/>
              </a:rPr>
              <a:t>systems</a:t>
            </a:r>
          </a:p>
          <a:p>
            <a:pPr algn="l">
              <a:spcBef>
                <a:spcPts val="600"/>
              </a:spcBef>
            </a:pPr>
            <a:endParaRPr lang="en-US" sz="1200" dirty="0">
              <a:latin typeface="+mn-lt"/>
            </a:endParaRPr>
          </a:p>
        </p:txBody>
      </p:sp>
      <p:pic>
        <p:nvPicPr>
          <p:cNvPr id="242698" name="Picture 10" descr="Large Commercial Buildings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98" y="1948068"/>
            <a:ext cx="2606559" cy="17252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26329" y="2029234"/>
            <a:ext cx="2491342" cy="1752600"/>
            <a:chOff x="3209474" y="1828800"/>
            <a:chExt cx="2491342" cy="1752600"/>
          </a:xfrm>
        </p:grpSpPr>
        <p:pic>
          <p:nvPicPr>
            <p:cNvPr id="242696" name="Picture 8" descr="Commercial office buildi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474" y="2359216"/>
              <a:ext cx="1834897" cy="122218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691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923" y="1828800"/>
              <a:ext cx="1573893" cy="1040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AutoShape 12" descr="https://encrypted-tbn2.gstatic.com/images?q=tbn:ANd9GcQOP7njU5Jtc9jvBP-JqX-NdJ2o-RDkk2GtvxDC7XWOTT5fDNJJUnH83QA">
            <a:hlinkClick r:id="rId9"/>
          </p:cNvPr>
          <p:cNvSpPr>
            <a:spLocks noChangeAspect="1" noChangeArrowheads="1"/>
          </p:cNvSpPr>
          <p:nvPr/>
        </p:nvSpPr>
        <p:spPr bwMode="auto">
          <a:xfrm>
            <a:off x="155575" y="-395288"/>
            <a:ext cx="124777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4" descr="https://encrypted-tbn2.gstatic.com/images?q=tbn:ANd9GcQOP7njU5Jtc9jvBP-JqX-NdJ2o-RDkk2GtvxDC7XWOTT5fDNJJUnH83QA">
            <a:hlinkClick r:id="rId9"/>
          </p:cNvPr>
          <p:cNvSpPr>
            <a:spLocks noChangeAspect="1" noChangeArrowheads="1"/>
          </p:cNvSpPr>
          <p:nvPr/>
        </p:nvSpPr>
        <p:spPr bwMode="auto">
          <a:xfrm>
            <a:off x="307975" y="-242888"/>
            <a:ext cx="124777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6" descr="https://encrypted-tbn2.gstatic.com/images?q=tbn:ANd9GcSMsaFmXQlvc6RhkBIhuNjccibP6OvQkzdxiJK6RQe-1h13OprvOU1ZwwKW">
            <a:hlinkClick r:id="rId10"/>
          </p:cNvPr>
          <p:cNvSpPr>
            <a:spLocks noChangeAspect="1" noChangeArrowheads="1"/>
          </p:cNvSpPr>
          <p:nvPr/>
        </p:nvSpPr>
        <p:spPr bwMode="auto">
          <a:xfrm>
            <a:off x="155575" y="-503238"/>
            <a:ext cx="14287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75659" y="2026422"/>
            <a:ext cx="2650385" cy="1685987"/>
            <a:chOff x="311151" y="1895414"/>
            <a:chExt cx="2650385" cy="1685987"/>
          </a:xfrm>
        </p:grpSpPr>
        <p:pic>
          <p:nvPicPr>
            <p:cNvPr id="242705" name="Picture 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305" y="2861362"/>
              <a:ext cx="866314" cy="635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51" y="1895414"/>
              <a:ext cx="1636126" cy="94895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2707" name="Picture 19" descr="defaul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509" y="1899340"/>
              <a:ext cx="945027" cy="945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710" name="Picture 2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700" y="2674109"/>
              <a:ext cx="1360937" cy="90729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Text Placeholder 2"/>
          <p:cNvSpPr txBox="1">
            <a:spLocks/>
          </p:cNvSpPr>
          <p:nvPr/>
        </p:nvSpPr>
        <p:spPr>
          <a:xfrm>
            <a:off x="137862" y="1230493"/>
            <a:ext cx="8555035" cy="548640"/>
          </a:xfrm>
          <a:prstGeom prst="rect">
            <a:avLst/>
          </a:prstGeom>
        </p:spPr>
        <p:txBody>
          <a:bodyPr vert="horz" lIns="18288" tIns="45720" rIns="18288" bIns="4572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200"/>
              </a:spcBef>
              <a:buFont typeface="Times New Roman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1200"/>
              </a:spcBef>
              <a:buFont typeface="Times New Roman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solidFill>
                  <a:srgbClr val="822C1F"/>
                </a:solidFill>
              </a:rPr>
              <a:t>Diversity of building characteristics</a:t>
            </a:r>
            <a:endParaRPr lang="en-US" sz="2200" b="1" dirty="0">
              <a:solidFill>
                <a:srgbClr val="822C1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6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Placeholder 1"/>
          <p:cNvSpPr>
            <a:spLocks noGrp="1"/>
          </p:cNvSpPr>
          <p:nvPr>
            <p:ph type="body" idx="10"/>
          </p:nvPr>
        </p:nvSpPr>
        <p:spPr bwMode="auto">
          <a:xfrm>
            <a:off x="4724400" y="5791200"/>
            <a:ext cx="4191000" cy="9144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PNNL, ORNL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Draguna Vrabie, PhD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Draguna.Vrabie@pnnl.gov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338" y="2065338"/>
            <a:ext cx="914400" cy="914400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>
              <a:spcBef>
                <a:spcPct val="20000"/>
              </a:spcBef>
              <a:buFont typeface="Arial"/>
              <a:buNone/>
              <a:defRPr/>
            </a:pPr>
            <a:endParaRPr lang="en-US" sz="2323" b="1" dirty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Building Controls for Energy Efficiency:</a:t>
            </a:r>
            <a:br>
              <a:rPr lang="en-US" dirty="0"/>
            </a:br>
            <a:r>
              <a:rPr lang="en-US" sz="3200" dirty="0"/>
              <a:t>Adaptive Control</a:t>
            </a: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914400"/>
          </a:xfrm>
        </p:spPr>
        <p:txBody>
          <a:bodyPr/>
          <a:lstStyle/>
          <a:p>
            <a:r>
              <a:rPr lang="en-US" dirty="0"/>
              <a:t>Building Controls for Energy </a:t>
            </a:r>
            <a:r>
              <a:rPr lang="en-US" dirty="0" smtClean="0"/>
              <a:t>Efficiency: Adaptive Control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838200"/>
            <a:ext cx="8534400" cy="5257800"/>
          </a:xfrm>
        </p:spPr>
        <p:txBody>
          <a:bodyPr/>
          <a:lstStyle/>
          <a:p>
            <a:pPr marL="0" lvl="2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Building HVAC controls challenge: </a:t>
            </a:r>
            <a:r>
              <a:rPr lang="en-US" b="1" dirty="0" smtClean="0">
                <a:solidFill>
                  <a:srgbClr val="000000"/>
                </a:solidFill>
              </a:rPr>
              <a:t>coordinate operation in presence of uncertainty</a:t>
            </a:r>
            <a:endParaRPr lang="en-US" b="1" dirty="0">
              <a:solidFill>
                <a:srgbClr val="000000"/>
              </a:solidFill>
            </a:endParaRPr>
          </a:p>
          <a:p>
            <a:pPr marL="0" lvl="2" indent="0"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§"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§"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+mn-lt"/>
              </a:rPr>
              <a:t>Objectives</a:t>
            </a: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Eliminate need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for manual seasonal tuning of supervisory </a:t>
            </a:r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control: self-learning</a:t>
            </a:r>
          </a:p>
          <a:p>
            <a:pPr>
              <a:buFont typeface="Wingdings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F</a:t>
            </a:r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ault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tolerant </a:t>
            </a:r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operation: self-configuring</a:t>
            </a: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Scalable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installation </a:t>
            </a:r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process: cost-effective</a:t>
            </a:r>
            <a:endParaRPr lang="en-US" sz="1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 descr="Contro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06" y="1589069"/>
            <a:ext cx="7149389" cy="29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8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838200"/>
            <a:ext cx="86106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</a:rPr>
              <a:t>C</a:t>
            </a:r>
            <a:r>
              <a:rPr lang="en-US" sz="1800" b="1" dirty="0" smtClean="0">
                <a:solidFill>
                  <a:srgbClr val="000000"/>
                </a:solidFill>
              </a:rPr>
              <a:t>oordinated equipment operation </a:t>
            </a:r>
            <a:r>
              <a:rPr lang="en-US" sz="1800" b="1" dirty="0">
                <a:solidFill>
                  <a:srgbClr val="000000"/>
                </a:solidFill>
              </a:rPr>
              <a:t>in </a:t>
            </a:r>
            <a:r>
              <a:rPr lang="en-US" sz="1800" b="1" dirty="0" smtClean="0">
                <a:solidFill>
                  <a:srgbClr val="000000"/>
                </a:solidFill>
              </a:rPr>
              <a:t>presence </a:t>
            </a:r>
            <a:r>
              <a:rPr lang="en-US" sz="1800" b="1" dirty="0">
                <a:solidFill>
                  <a:srgbClr val="000000"/>
                </a:solidFill>
              </a:rPr>
              <a:t>of </a:t>
            </a:r>
            <a:r>
              <a:rPr lang="en-US" sz="1800" b="1" dirty="0" smtClean="0">
                <a:solidFill>
                  <a:srgbClr val="000000"/>
                </a:solidFill>
              </a:rPr>
              <a:t>uncertainty</a:t>
            </a: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 smtClean="0"/>
              <a:t>Approach</a:t>
            </a:r>
          </a:p>
          <a:p>
            <a:r>
              <a:rPr lang="en-US" sz="1400" dirty="0" smtClean="0"/>
              <a:t>Automated </a:t>
            </a:r>
            <a:r>
              <a:rPr lang="en-US" sz="1400" dirty="0"/>
              <a:t>methods for performance monitoring and </a:t>
            </a:r>
            <a:r>
              <a:rPr lang="en-US" sz="1400" dirty="0" smtClean="0"/>
              <a:t>data-driven system characterization with uncertainty bounds</a:t>
            </a:r>
          </a:p>
          <a:p>
            <a:r>
              <a:rPr lang="en-US" sz="1400" dirty="0" smtClean="0"/>
              <a:t>Robust optimization for set-point coordination: self-optimizing</a:t>
            </a:r>
            <a:endParaRPr lang="en-US" sz="1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914400"/>
          </a:xfrm>
        </p:spPr>
        <p:txBody>
          <a:bodyPr/>
          <a:lstStyle/>
          <a:p>
            <a:r>
              <a:rPr lang="en-US" dirty="0"/>
              <a:t>Building Controls for Energy </a:t>
            </a:r>
            <a:r>
              <a:rPr lang="en-US" dirty="0" smtClean="0"/>
              <a:t>Efficiency: Adaptive Control</a:t>
            </a:r>
            <a:endParaRPr lang="en-US" dirty="0"/>
          </a:p>
        </p:txBody>
      </p:sp>
      <p:pic>
        <p:nvPicPr>
          <p:cNvPr id="2" name="Picture 1" descr="Contro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06" y="1600200"/>
            <a:ext cx="7149389" cy="34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4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NNL Platinum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White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Silver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EERE Black Master">
  <a:themeElements>
    <a:clrScheme name="Custom 1">
      <a:dk1>
        <a:srgbClr val="50565C"/>
      </a:dk1>
      <a:lt1>
        <a:sysClr val="window" lastClr="FFFFFF"/>
      </a:lt1>
      <a:dk2>
        <a:srgbClr val="6A737B"/>
      </a:dk2>
      <a:lt2>
        <a:srgbClr val="EEECE1"/>
      </a:lt2>
      <a:accent1>
        <a:srgbClr val="7AC143"/>
      </a:accent1>
      <a:accent2>
        <a:srgbClr val="FFD200"/>
      </a:accent2>
      <a:accent3>
        <a:srgbClr val="00A4E4"/>
      </a:accent3>
      <a:accent4>
        <a:srgbClr val="00425D"/>
      </a:accent4>
      <a:accent5>
        <a:srgbClr val="00853F"/>
      </a:accent5>
      <a:accent6>
        <a:srgbClr val="F58025"/>
      </a:accent6>
      <a:hlink>
        <a:srgbClr val="006892"/>
      </a:hlink>
      <a:folHlink>
        <a:srgbClr val="6A7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 fontScale="85000" lnSpcReduction="10000"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/>
          <a:buNone/>
          <a:tabLst/>
          <a:defRPr kumimoji="0" sz="2323" b="1" i="0" u="none" strike="noStrike" kern="120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 Narrow"/>
            <a:ea typeface="+mn-ea"/>
            <a:cs typeface="Arial Narrow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9F2011-32CF-4C7C-8065-4905615DDB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2EF5D1-8BDA-4F5A-B542-E68EB322F5BE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9877FF-A48D-4A25-8738-442FD07AD4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PNNL_Presentation_Template_01-21-2012.potx</Template>
  <TotalTime>7315</TotalTime>
  <Words>854</Words>
  <Application>Microsoft Macintosh PowerPoint</Application>
  <PresentationFormat>On-screen Show (4:3)</PresentationFormat>
  <Paragraphs>167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 Narrow</vt:lpstr>
      <vt:lpstr>Calibri</vt:lpstr>
      <vt:lpstr>ＭＳ Ｐゴシック</vt:lpstr>
      <vt:lpstr>Wingdings</vt:lpstr>
      <vt:lpstr>Arial</vt:lpstr>
      <vt:lpstr>PNNL Platinum Theme</vt:lpstr>
      <vt:lpstr>PNNL White Theme</vt:lpstr>
      <vt:lpstr>PNNL Silver Theme</vt:lpstr>
      <vt:lpstr>4_EERE Black Master</vt:lpstr>
      <vt:lpstr>PNNL at a Glance </vt:lpstr>
      <vt:lpstr>EIBD Core Capabilities</vt:lpstr>
      <vt:lpstr>Control of Complex Systems Initiative  (CCSI)</vt:lpstr>
      <vt:lpstr>PNNL Campus: A Transactive Laboratory</vt:lpstr>
      <vt:lpstr>Modern buildings: connected energy hubs</vt:lpstr>
      <vt:lpstr>Motivation</vt:lpstr>
      <vt:lpstr>PowerPoint Presentation</vt:lpstr>
      <vt:lpstr>Building Controls for Energy Efficiency: Adaptive Control</vt:lpstr>
      <vt:lpstr>Building Controls for Energy Efficiency: Adaptive Control</vt:lpstr>
    </vt:vector>
  </TitlesOfParts>
  <Company>Pacific Northwest National Laboratory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DeGraaf</dc:creator>
  <cp:lastModifiedBy>Vrabie, Draguna L</cp:lastModifiedBy>
  <cp:revision>364</cp:revision>
  <dcterms:created xsi:type="dcterms:W3CDTF">2011-07-01T00:09:34Z</dcterms:created>
  <dcterms:modified xsi:type="dcterms:W3CDTF">2018-02-27T14:04:17Z</dcterms:modified>
</cp:coreProperties>
</file>